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60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702A"/>
    <a:srgbClr val="AB3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BCC576-8F54-49F5-ADA8-22A58628558F}" v="4" dt="2024-12-06T09:40:57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71"/>
    <p:restoredTop sz="94016"/>
  </p:normalViewPr>
  <p:slideViewPr>
    <p:cSldViewPr snapToGrid="0" showGuides="1">
      <p:cViewPr varScale="1">
        <p:scale>
          <a:sx n="95" d="100"/>
          <a:sy n="95" d="100"/>
        </p:scale>
        <p:origin x="2112" y="6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Criscio" userId="cc5e63f4-4e29-45f0-8a07-a0e9e0f84c35" providerId="ADAL" clId="{10BCC576-8F54-49F5-ADA8-22A58628558F}"/>
    <pc:docChg chg="modSld">
      <pc:chgData name="Marco Criscio" userId="cc5e63f4-4e29-45f0-8a07-a0e9e0f84c35" providerId="ADAL" clId="{10BCC576-8F54-49F5-ADA8-22A58628558F}" dt="2024-12-06T09:57:00.840" v="146" actId="20577"/>
      <pc:docMkLst>
        <pc:docMk/>
      </pc:docMkLst>
      <pc:sldChg chg="modSp mod">
        <pc:chgData name="Marco Criscio" userId="cc5e63f4-4e29-45f0-8a07-a0e9e0f84c35" providerId="ADAL" clId="{10BCC576-8F54-49F5-ADA8-22A58628558F}" dt="2024-12-06T09:57:00.840" v="146" actId="20577"/>
        <pc:sldMkLst>
          <pc:docMk/>
          <pc:sldMk cId="3090946142" sldId="256"/>
        </pc:sldMkLst>
        <pc:spChg chg="mod">
          <ac:chgData name="Marco Criscio" userId="cc5e63f4-4e29-45f0-8a07-a0e9e0f84c35" providerId="ADAL" clId="{10BCC576-8F54-49F5-ADA8-22A58628558F}" dt="2024-12-06T09:44:48.438" v="128" actId="20577"/>
          <ac:spMkLst>
            <pc:docMk/>
            <pc:sldMk cId="3090946142" sldId="256"/>
            <ac:spMk id="9" creationId="{8DE07B35-5E00-E322-664D-729C5AED2638}"/>
          </ac:spMkLst>
        </pc:spChg>
        <pc:spChg chg="mod">
          <ac:chgData name="Marco Criscio" userId="cc5e63f4-4e29-45f0-8a07-a0e9e0f84c35" providerId="ADAL" clId="{10BCC576-8F54-49F5-ADA8-22A58628558F}" dt="2024-12-06T09:57:00.840" v="146" actId="20577"/>
          <ac:spMkLst>
            <pc:docMk/>
            <pc:sldMk cId="3090946142" sldId="256"/>
            <ac:spMk id="12" creationId="{512E368E-4540-7737-D9F0-37C25B8489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2137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42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57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463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0125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795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8793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258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90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493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782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5E295C-3A04-A741-A8E3-BFB96D797976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B4E3F4-CF3D-E04C-8B7B-8617E9E29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62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E7EBED12-2FA9-B6D4-5569-A93D2863CCD9}"/>
              </a:ext>
            </a:extLst>
          </p:cNvPr>
          <p:cNvSpPr/>
          <p:nvPr/>
        </p:nvSpPr>
        <p:spPr>
          <a:xfrm>
            <a:off x="-6990" y="0"/>
            <a:ext cx="10691813" cy="8398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71FFA7E-4B3D-B084-F341-A4F823B1F882}"/>
              </a:ext>
            </a:extLst>
          </p:cNvPr>
          <p:cNvSpPr/>
          <p:nvPr/>
        </p:nvSpPr>
        <p:spPr>
          <a:xfrm>
            <a:off x="1662046" y="0"/>
            <a:ext cx="9022777" cy="839879"/>
          </a:xfrm>
          <a:prstGeom prst="rect">
            <a:avLst/>
          </a:prstGeom>
          <a:solidFill>
            <a:srgbClr val="E570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 descr="Immagine che contiene Carattere, Elementi grafici, logo, grafica&#10;&#10;Descrizione generata automaticamente">
            <a:extLst>
              <a:ext uri="{FF2B5EF4-FFF2-40B4-BE49-F238E27FC236}">
                <a16:creationId xmlns:a16="http://schemas.microsoft.com/office/drawing/2014/main" id="{DEDF7D86-6E9F-D98F-9608-65A976710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22" y="189506"/>
            <a:ext cx="1517550" cy="505850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B15BCCB-7D10-AFC7-118C-9CE064BFB4A1}"/>
              </a:ext>
            </a:extLst>
          </p:cNvPr>
          <p:cNvSpPr txBox="1"/>
          <p:nvPr/>
        </p:nvSpPr>
        <p:spPr>
          <a:xfrm>
            <a:off x="1669036" y="119266"/>
            <a:ext cx="6286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effectLst/>
                <a:latin typeface="+mj-lt"/>
              </a:rPr>
              <a:t>MODIFICHE DI PERCORSO</a:t>
            </a:r>
            <a:endParaRPr lang="it-IT" sz="3600" dirty="0">
              <a:solidFill>
                <a:schemeClr val="bg1"/>
              </a:solidFill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91A72FE-22A0-D920-6755-705565A7B136}"/>
              </a:ext>
            </a:extLst>
          </p:cNvPr>
          <p:cNvSpPr/>
          <p:nvPr/>
        </p:nvSpPr>
        <p:spPr>
          <a:xfrm>
            <a:off x="7955341" y="-8"/>
            <a:ext cx="45719" cy="839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1B2BC93-F271-5E48-FCD9-2F3F521296D1}"/>
              </a:ext>
            </a:extLst>
          </p:cNvPr>
          <p:cNvSpPr/>
          <p:nvPr/>
        </p:nvSpPr>
        <p:spPr>
          <a:xfrm>
            <a:off x="-6990" y="7299928"/>
            <a:ext cx="10691813" cy="259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019304D-9C7A-00F2-05CD-D8AA8C10C7C7}"/>
              </a:ext>
            </a:extLst>
          </p:cNvPr>
          <p:cNvSpPr/>
          <p:nvPr/>
        </p:nvSpPr>
        <p:spPr>
          <a:xfrm>
            <a:off x="1669035" y="7299924"/>
            <a:ext cx="9022777" cy="259751"/>
          </a:xfrm>
          <a:prstGeom prst="rect">
            <a:avLst/>
          </a:prstGeom>
          <a:solidFill>
            <a:srgbClr val="E570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01E88ED-8A55-5C4A-3214-19BFF5A76BF4}"/>
              </a:ext>
            </a:extLst>
          </p:cNvPr>
          <p:cNvSpPr txBox="1"/>
          <p:nvPr/>
        </p:nvSpPr>
        <p:spPr>
          <a:xfrm>
            <a:off x="8331639" y="7282678"/>
            <a:ext cx="2177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b="1" dirty="0" err="1">
                <a:solidFill>
                  <a:schemeClr val="bg1"/>
                </a:solidFill>
                <a:effectLst/>
              </a:rPr>
              <a:t>www.startromagna.it</a:t>
            </a:r>
            <a:endParaRPr lang="it-IT" sz="1200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AD96E8D-6D92-4F44-7BBD-16411549E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5810" y="56553"/>
            <a:ext cx="709044" cy="709044"/>
          </a:xfrm>
          <a:prstGeom prst="rect">
            <a:avLst/>
          </a:prstGeom>
        </p:spPr>
      </p:pic>
      <p:pic>
        <p:nvPicPr>
          <p:cNvPr id="10" name="Immagine 9" descr="Immagine che contiene Carattere, Elementi grafici, grafica, logo&#10;&#10;Descrizione generata automaticamente">
            <a:extLst>
              <a:ext uri="{FF2B5EF4-FFF2-40B4-BE49-F238E27FC236}">
                <a16:creationId xmlns:a16="http://schemas.microsoft.com/office/drawing/2014/main" id="{A55DB80F-9CFF-3DF4-D79D-408C2B88D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523" y="107556"/>
            <a:ext cx="1509367" cy="62475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DE07B35-5E00-E322-664D-729C5AED2638}"/>
              </a:ext>
            </a:extLst>
          </p:cNvPr>
          <p:cNvSpPr txBox="1"/>
          <p:nvPr/>
        </p:nvSpPr>
        <p:spPr>
          <a:xfrm>
            <a:off x="257198" y="856994"/>
            <a:ext cx="1013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E5702A"/>
                </a:solidFill>
                <a:latin typeface="+mj-lt"/>
              </a:rPr>
              <a:t>RAVENNA</a:t>
            </a:r>
            <a:r>
              <a:rPr lang="it-IT" sz="2800" b="1" dirty="0">
                <a:solidFill>
                  <a:srgbClr val="E5702A"/>
                </a:solidFill>
                <a:effectLst/>
                <a:latin typeface="+mj-lt"/>
              </a:rPr>
              <a:t>• Linee 90 - 149</a:t>
            </a:r>
          </a:p>
          <a:p>
            <a:pPr algn="ctr"/>
            <a:r>
              <a:rPr lang="it-IT" sz="2000" b="1" dirty="0">
                <a:solidFill>
                  <a:srgbClr val="002060"/>
                </a:solidFill>
                <a:latin typeface="+mj-lt"/>
              </a:rPr>
              <a:t>dal 26 maggio al 3 giugno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12E368E-4540-7737-D9F0-37C25B8489E6}"/>
              </a:ext>
            </a:extLst>
          </p:cNvPr>
          <p:cNvSpPr txBox="1"/>
          <p:nvPr/>
        </p:nvSpPr>
        <p:spPr>
          <a:xfrm>
            <a:off x="257198" y="1909574"/>
            <a:ext cx="100800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80340">
              <a:lnSpc>
                <a:spcPct val="120000"/>
              </a:lnSpc>
              <a:spcAft>
                <a:spcPts val="200"/>
              </a:spcAft>
            </a:pPr>
            <a:r>
              <a:rPr lang="it-IT" sz="1200" dirty="0">
                <a:solidFill>
                  <a:srgbClr val="002060"/>
                </a:solidFill>
                <a:latin typeface="+mj-lt"/>
              </a:rPr>
              <a:t>Informiamo che, per consentire lo svolgimento di lavori stradali, sarà istituito il senso unico di marcia in 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via Baiona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nel tratto e nella direzione dall'ingresso dello stabilimento Marcegaglia alla rotonda degli Ormeggiatori (direzione Ravenna).</a:t>
            </a:r>
          </a:p>
          <a:p>
            <a:pPr marR="180340">
              <a:lnSpc>
                <a:spcPct val="120000"/>
              </a:lnSpc>
              <a:spcAft>
                <a:spcPts val="200"/>
              </a:spcAft>
            </a:pPr>
            <a:r>
              <a:rPr lang="it-IT" sz="1200" b="1" spc="-50" dirty="0">
                <a:solidFill>
                  <a:srgbClr val="002060"/>
                </a:solidFill>
                <a:effectLst/>
                <a:latin typeface="+mj-lt"/>
                <a:ea typeface="MS Mincho" panose="02020609040205080304" pitchFamily="49" charset="-128"/>
                <a:cs typeface="ArialMT"/>
              </a:rPr>
              <a:t>Da</a:t>
            </a:r>
            <a:r>
              <a:rPr lang="it-IT" sz="1200" b="1" dirty="0">
                <a:solidFill>
                  <a:srgbClr val="002060"/>
                </a:solidFill>
                <a:effectLst/>
                <a:latin typeface="+mj-lt"/>
                <a:ea typeface="MS Mincho" panose="02020609040205080304" pitchFamily="49" charset="-128"/>
                <a:cs typeface="ArialMT"/>
              </a:rPr>
              <a:t> martedì 26</a:t>
            </a:r>
            <a:r>
              <a:rPr lang="it-IT" sz="1200" b="1" dirty="0">
                <a:solidFill>
                  <a:srgbClr val="002060"/>
                </a:solidFill>
                <a:latin typeface="+mj-lt"/>
                <a:ea typeface="MS Mincho" panose="02020609040205080304" pitchFamily="49" charset="-128"/>
                <a:cs typeface="ArialMT"/>
              </a:rPr>
              <a:t> maggio  a mercoledì 3 giugno, </a:t>
            </a:r>
            <a:r>
              <a:rPr lang="it-IT" sz="1200" dirty="0">
                <a:solidFill>
                  <a:srgbClr val="002060"/>
                </a:solidFill>
                <a:effectLst/>
                <a:latin typeface="+mj-lt"/>
                <a:ea typeface="MS Mincho" panose="02020609040205080304" pitchFamily="49" charset="-128"/>
                <a:cs typeface="ArialMT"/>
              </a:rPr>
              <a:t>le deviazioni di percorso attualmente in vigore per </a:t>
            </a:r>
            <a:r>
              <a:rPr lang="it-IT" sz="1200" b="1" dirty="0">
                <a:solidFill>
                  <a:srgbClr val="E5702A"/>
                </a:solidFill>
                <a:ea typeface="MS Mincho" panose="02020609040205080304" pitchFamily="49" charset="-128"/>
                <a:cs typeface="ArialMT"/>
              </a:rPr>
              <a:t>le linee 90 e 149</a:t>
            </a:r>
            <a:r>
              <a:rPr lang="it-IT" sz="1200" dirty="0">
                <a:solidFill>
                  <a:srgbClr val="002060"/>
                </a:solidFill>
                <a:latin typeface="+mj-lt"/>
                <a:ea typeface="MS Mincho" panose="02020609040205080304" pitchFamily="49" charset="-128"/>
                <a:cs typeface="ArialMT"/>
              </a:rPr>
              <a:t> vengono modificate come segue</a:t>
            </a:r>
            <a:r>
              <a:rPr lang="it-IT" sz="1200" dirty="0">
                <a:solidFill>
                  <a:srgbClr val="002060"/>
                </a:solidFill>
                <a:effectLst/>
                <a:latin typeface="+mj-lt"/>
                <a:ea typeface="MS Mincho" panose="02020609040205080304" pitchFamily="49" charset="-128"/>
                <a:cs typeface="ArialMT"/>
              </a:rPr>
              <a:t>:</a:t>
            </a:r>
          </a:p>
          <a:p>
            <a:pPr marR="180340">
              <a:lnSpc>
                <a:spcPct val="120000"/>
              </a:lnSpc>
            </a:pPr>
            <a:br>
              <a:rPr lang="it-IT" sz="1200" dirty="0">
                <a:solidFill>
                  <a:srgbClr val="002060"/>
                </a:solidFill>
                <a:latin typeface="+mj-lt"/>
                <a:ea typeface="MS Mincho" panose="02020609040205080304" pitchFamily="49" charset="-128"/>
                <a:cs typeface="ArialMT"/>
              </a:rPr>
            </a:br>
            <a:r>
              <a:rPr lang="it-IT" sz="1200" b="1" dirty="0">
                <a:solidFill>
                  <a:srgbClr val="E5702A"/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LINEA 90</a:t>
            </a:r>
          </a:p>
          <a:p>
            <a:r>
              <a:rPr lang="it-IT" sz="1200" b="1" dirty="0">
                <a:solidFill>
                  <a:srgbClr val="002060"/>
                </a:solidFill>
                <a:effectLst/>
                <a:latin typeface="+mj-lt"/>
              </a:rPr>
              <a:t>• in direzione </a:t>
            </a:r>
            <a:r>
              <a:rPr lang="it-IT" sz="1200" b="1" dirty="0" err="1">
                <a:solidFill>
                  <a:srgbClr val="002060"/>
                </a:solidFill>
                <a:effectLst/>
                <a:latin typeface="+mj-lt"/>
              </a:rPr>
              <a:t>Casalborsetti</a:t>
            </a:r>
            <a:r>
              <a:rPr lang="it-IT" sz="1200" b="1" dirty="0">
                <a:solidFill>
                  <a:srgbClr val="002060"/>
                </a:solidFill>
                <a:effectLst/>
                <a:latin typeface="+mj-lt"/>
              </a:rPr>
              <a:t>:</a:t>
            </a:r>
            <a:r>
              <a:rPr lang="it-IT" sz="1200" dirty="0">
                <a:solidFill>
                  <a:srgbClr val="002060"/>
                </a:solidFill>
                <a:effectLst/>
                <a:latin typeface="+mj-lt"/>
              </a:rPr>
              <a:t> raggiunta in via Baiona la “rotonda degli Ormeggiatori” percorre, via Canale Magni – rotonda degli Operai (Alma Petroli) – via Baiona – rotonda degli Ormeggiatori – via Canale Magni – via Baiona direzione Porto Corsini, poi percorso ordinario. </a:t>
            </a:r>
          </a:p>
          <a:p>
            <a:pPr>
              <a:spcAft>
                <a:spcPts val="600"/>
              </a:spcAft>
            </a:pPr>
            <a:r>
              <a:rPr lang="it-IT" sz="1200" dirty="0">
                <a:solidFill>
                  <a:srgbClr val="002060"/>
                </a:solidFill>
                <a:effectLst/>
                <a:latin typeface="+mj-lt"/>
              </a:rPr>
              <a:t>• </a:t>
            </a:r>
            <a:r>
              <a:rPr lang="it-IT" sz="1200" b="1" dirty="0">
                <a:solidFill>
                  <a:srgbClr val="002060"/>
                </a:solidFill>
                <a:effectLst/>
                <a:latin typeface="+mj-lt"/>
              </a:rPr>
              <a:t>con le corse delle 6:55-7:27-7:35-17:35 da Ravenna FS per Marina Romea/</a:t>
            </a:r>
            <a:r>
              <a:rPr lang="it-IT" sz="1200" b="1" dirty="0" err="1">
                <a:solidFill>
                  <a:srgbClr val="002060"/>
                </a:solidFill>
                <a:effectLst/>
                <a:latin typeface="+mj-lt"/>
              </a:rPr>
              <a:t>Casalborsetti</a:t>
            </a:r>
            <a:r>
              <a:rPr lang="it-IT" sz="1200" b="1" dirty="0">
                <a:solidFill>
                  <a:srgbClr val="002060"/>
                </a:solidFill>
                <a:effectLst/>
                <a:latin typeface="+mj-lt"/>
              </a:rPr>
              <a:t>: </a:t>
            </a:r>
            <a:r>
              <a:rPr lang="it-IT" sz="1200" dirty="0">
                <a:solidFill>
                  <a:srgbClr val="002060"/>
                </a:solidFill>
                <a:effectLst/>
                <a:latin typeface="+mj-lt"/>
              </a:rPr>
              <a:t>raggiunta in via Baiona la torre del cementificio percorre; via della Gente di Mare – prima traversa (nuovo ingresso per i camion) – percorre la corsia a dx riservata ai camion – raggiunta la zona d’ingresso allo stabilimento Marcegaglia osserva la fermata provvisoria sulla dx – effettua l’inversione di marcia senza accedere all’interno dello stabilimento – via Baiona – via Canale Magni dir. Port Corsini – rotonda degli Operai (Alma Petroli) – via Baiona – Porto Corsini, poi percorso ordinario. </a:t>
            </a:r>
          </a:p>
          <a:p>
            <a:r>
              <a:rPr lang="it-IT" sz="1200" dirty="0">
                <a:solidFill>
                  <a:srgbClr val="002060"/>
                </a:solidFill>
                <a:latin typeface="+mj-lt"/>
              </a:rPr>
              <a:t>• 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con le corse delle 16:36-16:25 (Bunge) da </a:t>
            </a:r>
            <a:r>
              <a:rPr lang="it-IT" sz="1200" b="1" dirty="0" err="1">
                <a:solidFill>
                  <a:srgbClr val="002060"/>
                </a:solidFill>
                <a:latin typeface="+mj-lt"/>
              </a:rPr>
              <a:t>Casalborsetti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 per Ravenna FS: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 raggiunta in via Baiona la rotonda degli Ormeggiatori  percorre – via Baiona dir. Ravenna – via dalla Gente di Mare – prima traversa (nuovo ingresso per i camion) – percorrere la corsia a dx riservata ai camion – raggiunta la zona d’ingresso allo stabilimento Marcegaglia osserva la fermata provvisoria sulla dx – effettuare l’inversione di marcia senza accedere all’interno dello stabilimento – via Baiona – rotonda degli Ormeggiatori – via Baiona dir. Ravenna, poi percorso ordinario.</a:t>
            </a:r>
          </a:p>
          <a:p>
            <a:endParaRPr lang="it-IT" sz="1200" b="1" dirty="0">
              <a:solidFill>
                <a:srgbClr val="E5702A"/>
              </a:solidFill>
              <a:effectLst/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spcAft>
                <a:spcPts val="200"/>
              </a:spcAft>
            </a:pPr>
            <a:r>
              <a:rPr lang="it-IT" sz="1200" b="1" dirty="0">
                <a:solidFill>
                  <a:srgbClr val="E5702A"/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LINEA 149</a:t>
            </a:r>
          </a:p>
          <a:p>
            <a:r>
              <a:rPr lang="it-IT" sz="1200" b="1" dirty="0">
                <a:solidFill>
                  <a:srgbClr val="002060"/>
                </a:solidFill>
                <a:effectLst/>
                <a:latin typeface="+mj-lt"/>
              </a:rPr>
              <a:t>• in arrivo e in partenza da Marcegaglia: </a:t>
            </a:r>
            <a:r>
              <a:rPr lang="it-IT" sz="1200" dirty="0">
                <a:solidFill>
                  <a:srgbClr val="002060"/>
                </a:solidFill>
                <a:effectLst/>
                <a:latin typeface="+mj-lt"/>
              </a:rPr>
              <a:t>raggiunta in via Baiona la torre del cementificio percorre; via dalla Gente di Mare – prima traversa (nuovo ingresso per i camion) – percorrere la corsia a dx riservata ai camion – raggiunta la zona d’ingresso allo stabilimento Marcegaglia osserva la fermata provvisoria sulla dx e effettua il (capolinea di fine e inizio-(per Cesena) corsa – effettua l’inversione di marcia senza accedere all’interno dello stabilimento – via Baiona – rotonda degli Ormeggiatori – via Baiona dir. Ravenna, poi percorso ordinario.</a:t>
            </a:r>
          </a:p>
          <a:p>
            <a:endParaRPr lang="it-IT" sz="1200" b="1" dirty="0">
              <a:solidFill>
                <a:srgbClr val="E5702A"/>
              </a:solidFill>
              <a:latin typeface="+mj-lt"/>
            </a:endParaRPr>
          </a:p>
          <a:p>
            <a:r>
              <a:rPr lang="it-IT" sz="1200" b="1" dirty="0">
                <a:solidFill>
                  <a:srgbClr val="E5702A"/>
                </a:solidFill>
                <a:latin typeface="+mj-lt"/>
              </a:rPr>
              <a:t>Fermate sospese: 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1911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(Marcegaglia) 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- 1914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(Largo </a:t>
            </a:r>
            <a:r>
              <a:rPr lang="it-IT" sz="1200" dirty="0" err="1">
                <a:solidFill>
                  <a:srgbClr val="002060"/>
                </a:solidFill>
                <a:latin typeface="+mj-lt"/>
              </a:rPr>
              <a:t>Trattaroli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) 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- 1915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(Cementificio) </a:t>
            </a:r>
            <a:r>
              <a:rPr lang="it-IT" sz="1200" b="1" dirty="0">
                <a:solidFill>
                  <a:srgbClr val="002060"/>
                </a:solidFill>
                <a:latin typeface="+mj-lt"/>
              </a:rPr>
              <a:t>- 1916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(Alma Petroli) in via Baiona direzione </a:t>
            </a:r>
            <a:r>
              <a:rPr lang="it-IT" sz="1200" dirty="0" err="1">
                <a:solidFill>
                  <a:srgbClr val="002060"/>
                </a:solidFill>
                <a:latin typeface="+mj-lt"/>
              </a:rPr>
              <a:t>Casalborsetti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r>
              <a:rPr lang="it-IT" sz="1200" b="1" dirty="0">
                <a:solidFill>
                  <a:srgbClr val="E5702A"/>
                </a:solidFill>
                <a:latin typeface="+mj-lt"/>
              </a:rPr>
              <a:t>Fermate alternative: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Servirsi delle fermate poste sul lato opposto in via Baiona in direzione Ravenna, dallo stabilimento Marcegaglia alle ore 7:06-7:41-7:49-17:51 (linea 90) portarsi alla fermata provvisoria posta nella zona d’ingresso “camion” allo stabilimento Marcegaglia in direzione </a:t>
            </a:r>
            <a:r>
              <a:rPr lang="it-IT" sz="1200" dirty="0" err="1">
                <a:solidFill>
                  <a:srgbClr val="002060"/>
                </a:solidFill>
                <a:latin typeface="+mj-lt"/>
              </a:rPr>
              <a:t>Casalborsettii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, alle ore 16:29-17:05 (linea 90) e alle 6:10-14:10-22:10 (linea 149) portarsi alla fermata provvisoria posta nella zona d’ingresso “camion” allo stabilimento Marcegaglia in direzione Ravenna.</a:t>
            </a:r>
          </a:p>
          <a:p>
            <a:endParaRPr lang="it-IT" sz="1200" dirty="0">
              <a:solidFill>
                <a:srgbClr val="002060"/>
              </a:solidFill>
              <a:latin typeface="+mj-lt"/>
            </a:endParaRPr>
          </a:p>
          <a:p>
            <a:pPr algn="just">
              <a:spcAft>
                <a:spcPts val="200"/>
              </a:spcAft>
            </a:pPr>
            <a:endParaRPr lang="it-IT" sz="1400" dirty="0">
              <a:solidFill>
                <a:srgbClr val="E5702A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946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</TotalTime>
  <Words>546</Words>
  <Application>Microsoft Office PowerPoint</Application>
  <PresentationFormat>Personalizzato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MS Mincho</vt:lpstr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Aldo Saporetti</dc:creator>
  <cp:lastModifiedBy>Francesco Piancastelli</cp:lastModifiedBy>
  <cp:revision>15</cp:revision>
  <dcterms:created xsi:type="dcterms:W3CDTF">2024-03-25T14:51:17Z</dcterms:created>
  <dcterms:modified xsi:type="dcterms:W3CDTF">2026-05-27T10:41:26Z</dcterms:modified>
</cp:coreProperties>
</file>